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64" r:id="rId5"/>
    <p:sldId id="266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354"/>
  </p:normalViewPr>
  <p:slideViewPr>
    <p:cSldViewPr snapToGrid="0">
      <p:cViewPr varScale="1">
        <p:scale>
          <a:sx n="109" d="100"/>
          <a:sy n="109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DE74-3AD7-70D7-2805-C0DE7FB73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FB4F5-ACDA-53C4-FE3F-48D5A57AC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3B0A-0042-EC40-D28E-E049E337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B2A1E-F0BE-A82C-6961-3D12D81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55E3-6161-6782-7F23-029C0FA1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E8F5-D96C-64A8-9C4B-83FE3A96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C1FE-D52F-1F7B-E332-F0A06FA96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54D6-D851-F312-C138-E40D38A5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6911-16C6-6E89-A990-F8D3C3D6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F3E0-C1AF-4D9A-54D8-DE96AF51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E8880-3F8B-7AB1-92CD-197C5F4F9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B9385-0527-CC71-98E5-279BD304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3252-B2D1-8BB8-44FD-6EF560A4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626D-F575-BD25-C3F8-92C1D1E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2198C-EE7A-FD0F-71E6-CD00ECC5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7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D27E-6E4D-D80A-DAF4-2AD7809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C144-26AE-BC7E-9C07-7706B3E2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1D29-219B-12D8-AEAB-E420A9EB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6976-4FD2-1BE8-06C0-D8137CC9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F06F-2EDA-F843-635F-038A8BD7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359A-DC0F-C7A7-5083-24CA29EF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24D9-EC7A-F670-A32D-B84FA22D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B531-D7E3-8238-4104-7BF481A7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C95D-8AF3-5D7B-5376-913B97A7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9CE8-D2A2-1CE5-F24B-A45B751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063D-A971-82DD-8119-A567AA09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E2CB-6B14-51EE-5870-970D81513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8CFCC-CE53-9B7B-09F7-DF6CEED5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2D305-077B-6A36-BC33-5762D859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57F5F-3D95-64F8-3053-D767F46A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2E63A-2AE5-6016-7E6C-BB8176B8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9FAF-172B-2D00-F4A5-0804A97C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FA9-7F75-C35E-3362-26C50DF1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C229-C9D7-7D90-5348-2BB345449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EC68F-EA66-3FB5-E5DC-854DC6419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8F98C-4375-55DB-9E1D-7DD6F70EC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94184-695A-BB3A-5711-7E234025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733DD-3671-7C0C-D644-D61D85DD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16C39-D3AE-C606-EED1-30288FE9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AD87-8B5B-262B-6559-4BF02652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C3A95-CDCE-D2F0-903B-E54DBA03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C5E81-71B5-DBB4-F2F7-FAE6FF9B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9E94-178D-8F79-52E4-0E1423D8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06E0F-435E-A490-33C5-C66A7C2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7B04F-1DA4-769D-1C67-C56ECD21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EEAA2-6203-3F88-77FC-27098832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7D18-48BD-FC8B-D191-826F9AF9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78BF-4085-663E-0000-665B3BB30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33B9-959D-AFEE-B0E4-49F18440A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77CFA-81E7-816A-2705-50345850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003A6-EE0E-512A-EBD4-169B0B64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4114-2278-DFFD-C9CE-932F438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110E-4859-CFFA-CEFE-9020694E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1C83B-23A5-60BC-8BE8-29AC77D6A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6158-1583-C2D8-CC96-F46A4E8BE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EB724-F24F-47D7-8755-3B066F0B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C27C8-E4C1-D446-6AEA-23AD779A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0C3A3-B574-CB20-4D4E-11BC26D6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3041A-5467-D44B-011B-41C34AC5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C4C01-F33A-B93A-A562-0AA3D9A1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7A2F9-63C3-579B-29AD-69560E450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E7219-C2C6-084C-BE97-66A745AB2792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16387-62DE-75A3-3197-5CBED3D26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1F46A-7BFC-A475-FD0C-A426F701E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aemer-lab/Mbiol-Practical-20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62C1-21D9-8E64-63AF-B31ADC231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Practical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C785C-CD9E-C2D2-5977-5BA89F9C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Monday/Tuesday, 3/4 February 2025, 2pm – 5pm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Department of Biology, University of Oxford</a:t>
            </a:r>
          </a:p>
        </p:txBody>
      </p:sp>
    </p:spTree>
    <p:extLst>
      <p:ext uri="{BB962C8B-B14F-4D97-AF65-F5344CB8AC3E}">
        <p14:creationId xmlns:p14="http://schemas.microsoft.com/office/powerpoint/2010/main" val="15233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5A07-8B7F-DFAA-8C0D-F43E572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Demonstrators</a:t>
            </a:r>
          </a:p>
        </p:txBody>
      </p:sp>
      <p:pic>
        <p:nvPicPr>
          <p:cNvPr id="9" name="Picture 8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34BB5EEC-586F-AE30-2244-59592D57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8" y="4008673"/>
            <a:ext cx="1700939" cy="170093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52473BB-587C-733F-2E16-BA306D99E86E}"/>
              </a:ext>
            </a:extLst>
          </p:cNvPr>
          <p:cNvSpPr txBox="1">
            <a:spLocks/>
          </p:cNvSpPr>
          <p:nvPr/>
        </p:nvSpPr>
        <p:spPr>
          <a:xfrm>
            <a:off x="2539137" y="1881947"/>
            <a:ext cx="2894692" cy="1325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Rosario, DPhil student in health data science (she/her)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AI in infectious disease epidemiology and clinical research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97730CC-A63A-9367-C96B-CDC29FE29557}"/>
              </a:ext>
            </a:extLst>
          </p:cNvPr>
          <p:cNvSpPr txBox="1">
            <a:spLocks/>
          </p:cNvSpPr>
          <p:nvPr/>
        </p:nvSpPr>
        <p:spPr>
          <a:xfrm>
            <a:off x="8631465" y="374977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Joseph, DPhil student in Biology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 &amp; disease surveillance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115C56-043C-A54A-FA3E-346DA2A5C9A7}"/>
              </a:ext>
            </a:extLst>
          </p:cNvPr>
          <p:cNvSpPr txBox="1">
            <a:spLocks/>
          </p:cNvSpPr>
          <p:nvPr/>
        </p:nvSpPr>
        <p:spPr>
          <a:xfrm>
            <a:off x="2539137" y="4008673"/>
            <a:ext cx="2793027" cy="1700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Moritz, Professor of Epidemiology (he/him)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Computational &amp; genomic epidemiology of infectious diseases, global health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5382CBFC-793E-6BAF-4453-D4E9A38D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71" y="365124"/>
            <a:ext cx="1988345" cy="1325563"/>
          </a:xfrm>
          <a:prstGeom prst="rect">
            <a:avLst/>
          </a:prstGeom>
        </p:spPr>
      </p:pic>
      <p:pic>
        <p:nvPicPr>
          <p:cNvPr id="8" name="Content Placeholder 7" descr="A person smiling at camera&#10;&#10;Description automatically generated">
            <a:extLst>
              <a:ext uri="{FF2B5EF4-FFF2-40B4-BE49-F238E27FC236}">
                <a16:creationId xmlns:a16="http://schemas.microsoft.com/office/drawing/2014/main" id="{924AC9C6-99C3-3280-9957-58D8D69A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0163" y="1888071"/>
            <a:ext cx="1790310" cy="1790310"/>
          </a:xfrm>
        </p:spPr>
      </p:pic>
      <p:pic>
        <p:nvPicPr>
          <p:cNvPr id="14" name="Picture 13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647C1941-CFB6-FBEC-E4C1-A1CBACCCB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71" y="1934990"/>
            <a:ext cx="1829379" cy="18293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84CF6EA-D2B2-0AA1-B032-0C80EEE36489}"/>
              </a:ext>
            </a:extLst>
          </p:cNvPr>
          <p:cNvSpPr txBox="1">
            <a:spLocks/>
          </p:cNvSpPr>
          <p:nvPr/>
        </p:nvSpPr>
        <p:spPr>
          <a:xfrm>
            <a:off x="8631465" y="1934989"/>
            <a:ext cx="3003356" cy="174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Mahan, </a:t>
            </a:r>
            <a:r>
              <a:rPr lang="en-US" sz="1600" b="1" dirty="0" err="1">
                <a:latin typeface="Century Gothic" panose="020B0502020202020204" pitchFamily="34" charset="0"/>
              </a:rPr>
              <a:t>Wellcome</a:t>
            </a:r>
            <a:r>
              <a:rPr lang="en-US" sz="1600" b="1" dirty="0">
                <a:latin typeface="Century Gothic" panose="020B0502020202020204" pitchFamily="34" charset="0"/>
              </a:rPr>
              <a:t> Trust Early Career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Molecular evolution of pathogens with pandemic potential</a:t>
            </a:r>
          </a:p>
        </p:txBody>
      </p:sp>
      <p:pic>
        <p:nvPicPr>
          <p:cNvPr id="17" name="Picture 16" descr="A person smiling in front of purple flowers&#10;&#10;Description automatically generated">
            <a:extLst>
              <a:ext uri="{FF2B5EF4-FFF2-40B4-BE49-F238E27FC236}">
                <a16:creationId xmlns:a16="http://schemas.microsoft.com/office/drawing/2014/main" id="{51481972-5069-FDAB-7723-4ECA0CC70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470" y="4008671"/>
            <a:ext cx="1862919" cy="186291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A477B53C-0237-B87D-F226-CF9F23BAB9B8}"/>
              </a:ext>
            </a:extLst>
          </p:cNvPr>
          <p:cNvSpPr txBox="1">
            <a:spLocks/>
          </p:cNvSpPr>
          <p:nvPr/>
        </p:nvSpPr>
        <p:spPr>
          <a:xfrm>
            <a:off x="8503796" y="4008671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Rhys, DPhil student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epidemiology, climate-sensitive diseases </a:t>
            </a:r>
          </a:p>
        </p:txBody>
      </p:sp>
    </p:spTree>
    <p:extLst>
      <p:ext uri="{BB962C8B-B14F-4D97-AF65-F5344CB8AC3E}">
        <p14:creationId xmlns:p14="http://schemas.microsoft.com/office/powerpoint/2010/main" val="115945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What are we learning today?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68A84-3CEF-0897-038F-B6B3F82B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17" y="1331557"/>
            <a:ext cx="6223000" cy="4889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107413" y="6402339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2021 Science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889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latin typeface="Century Gothic" panose="020B0502020202020204" pitchFamily="34" charset="0"/>
              </a:rPr>
              <a:t>Spatio</a:t>
            </a:r>
            <a:r>
              <a:rPr lang="en-US" dirty="0">
                <a:latin typeface="Century Gothic" panose="020B0502020202020204" pitchFamily="34" charset="0"/>
              </a:rPr>
              <a:t>-temporal dynamics of plant and infectious diseases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fit models to data and evaluate which ones explain the data best (for plant diseases)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Differences between human mobility driven dispersal vs. continuous diffusion (distance based)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incorporate spatial structure in epidemic models for flu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4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Models of human mobility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720032" y="4328154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entury Gothic" panose="020B0502020202020204" pitchFamily="34" charset="0"/>
              </a:rPr>
              <a:t>Simini</a:t>
            </a:r>
            <a:r>
              <a:rPr lang="en-US" sz="1400" dirty="0">
                <a:latin typeface="Century Gothic" panose="020B0502020202020204" pitchFamily="34" charset="0"/>
              </a:rPr>
              <a:t> et al. 2017 Nature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60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Infectious diseases spread along human movement networks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Challenge: how do we represent human movement in ID models?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The gravity model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900E-277F-E456-5C1C-097FD0A6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10" y="1702123"/>
            <a:ext cx="6613635" cy="2397355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B9C08E19-A211-818F-0FB4-2007CBB0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71" y="4635931"/>
            <a:ext cx="251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Examples of continuous 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8699688" y="4826494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2019 Nat. Microbiology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1710C-0CEE-CA25-686C-D830A1632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6"/>
          <a:stretch/>
        </p:blipFill>
        <p:spPr>
          <a:xfrm>
            <a:off x="7077546" y="1473447"/>
            <a:ext cx="4636671" cy="3365500"/>
          </a:xfrm>
          <a:prstGeom prst="rect">
            <a:avLst/>
          </a:prstGeom>
        </p:spPr>
      </p:pic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7BD382D4-A112-758A-B6C5-C696F814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88" y="2062131"/>
            <a:ext cx="4862899" cy="2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925-5B6D-C75F-2B32-15B27D4E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Spatial force of invasion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526E6-2F01-7FCC-EC88-551F4CC77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6"/>
          <a:stretch/>
        </p:blipFill>
        <p:spPr>
          <a:xfrm>
            <a:off x="693441" y="2078921"/>
            <a:ext cx="4367290" cy="710446"/>
          </a:xfrm>
          <a:prstGeom prst="rect">
            <a:avLst/>
          </a:prstGeom>
        </p:spPr>
      </p:pic>
      <p:pic>
        <p:nvPicPr>
          <p:cNvPr id="11" name="Picture 10" descr="Chart, diagram, histogram&#10;&#10;Description automatically generated">
            <a:extLst>
              <a:ext uri="{FF2B5EF4-FFF2-40B4-BE49-F238E27FC236}">
                <a16:creationId xmlns:a16="http://schemas.microsoft.com/office/drawing/2014/main" id="{2748238E-F20B-5004-A7D9-F0BD8364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36" y="1690688"/>
            <a:ext cx="5802123" cy="4533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F9069-4FC9-37AC-9FAF-49E0425F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3" y="3888046"/>
            <a:ext cx="48221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884"/>
            <a:ext cx="12191999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Some further readings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A1EA3-5280-0DA4-6493-BE711B03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2477158"/>
            <a:ext cx="2661016" cy="391831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85EA06B-8852-EB2B-2986-4C8D4ACC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21" y="1473447"/>
            <a:ext cx="5144872" cy="523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467C9-BC67-F83A-07BE-6042CC967D59}"/>
              </a:ext>
            </a:extLst>
          </p:cNvPr>
          <p:cNvSpPr txBox="1"/>
          <p:nvPr/>
        </p:nvSpPr>
        <p:spPr>
          <a:xfrm>
            <a:off x="491067" y="6402339"/>
            <a:ext cx="5120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link.springer.com</a:t>
            </a:r>
            <a:r>
              <a:rPr lang="en-US" sz="1400" dirty="0">
                <a:latin typeface="Century Gothic" panose="020B0502020202020204" pitchFamily="34" charset="0"/>
              </a:rPr>
              <a:t>/book/10.1007/978-3-319-97487-3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4472C-3793-C4CB-2189-AA9CA7172531}"/>
              </a:ext>
            </a:extLst>
          </p:cNvPr>
          <p:cNvSpPr txBox="1"/>
          <p:nvPr/>
        </p:nvSpPr>
        <p:spPr>
          <a:xfrm>
            <a:off x="7019596" y="6395473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www.statlearning.com</a:t>
            </a:r>
            <a:r>
              <a:rPr lang="en-US" sz="1400" dirty="0">
                <a:latin typeface="Century Gothic" panose="020B0502020202020204" pitchFamily="34" charset="0"/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35542-C794-2166-9631-08B653058919}"/>
              </a:ext>
            </a:extLst>
          </p:cNvPr>
          <p:cNvSpPr txBox="1"/>
          <p:nvPr/>
        </p:nvSpPr>
        <p:spPr>
          <a:xfrm>
            <a:off x="363415" y="1328970"/>
            <a:ext cx="4572000" cy="65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4"/>
              </a:rPr>
              <a:t>https://github.com/kraemer-lab/Mbiol-Practical-2025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272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Practical II</vt:lpstr>
      <vt:lpstr>Demonstrators</vt:lpstr>
      <vt:lpstr>What are we learning today?</vt:lpstr>
      <vt:lpstr>Models of human mobility</vt:lpstr>
      <vt:lpstr>Examples of continuous diffusion</vt:lpstr>
      <vt:lpstr>Spatial force of invasion</vt:lpstr>
      <vt:lpstr>Some further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</dc:title>
  <dc:creator>Moritz Kraemer</dc:creator>
  <cp:lastModifiedBy>Moritz Kraemer</cp:lastModifiedBy>
  <cp:revision>27</cp:revision>
  <dcterms:created xsi:type="dcterms:W3CDTF">2023-01-26T07:22:28Z</dcterms:created>
  <dcterms:modified xsi:type="dcterms:W3CDTF">2025-01-27T15:01:41Z</dcterms:modified>
</cp:coreProperties>
</file>